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9" r:id="rId2"/>
    <p:sldId id="292" r:id="rId3"/>
    <p:sldId id="295" r:id="rId4"/>
    <p:sldId id="308" r:id="rId5"/>
    <p:sldId id="277" r:id="rId6"/>
    <p:sldId id="296" r:id="rId7"/>
    <p:sldId id="297" r:id="rId8"/>
    <p:sldId id="309" r:id="rId9"/>
    <p:sldId id="299" r:id="rId10"/>
    <p:sldId id="302" r:id="rId11"/>
    <p:sldId id="298" r:id="rId12"/>
    <p:sldId id="300" r:id="rId13"/>
    <p:sldId id="304" r:id="rId14"/>
    <p:sldId id="270" r:id="rId15"/>
  </p:sldIdLst>
  <p:sldSz cx="9144000" cy="6858000" type="screen4x3"/>
  <p:notesSz cx="6797675" cy="98567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66CCFF"/>
    <a:srgbClr val="00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615" autoAdjust="0"/>
    <p:restoredTop sz="86462" autoAdjust="0"/>
  </p:normalViewPr>
  <p:slideViewPr>
    <p:cSldViewPr>
      <p:cViewPr>
        <p:scale>
          <a:sx n="70" d="100"/>
          <a:sy n="70" d="100"/>
        </p:scale>
        <p:origin x="-917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8" y="10254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3105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3D1DF-C81B-4090-BF8E-A322410967AA}" type="datetimeFigureOut">
              <a:rPr lang="pl-PL" smtClean="0"/>
              <a:pPr/>
              <a:t>2016-07-21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825F8-7625-48D8-BB18-57015B4A15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81743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86CB3-82E9-4A28-99DE-98C6550E2524}" type="datetimeFigureOut">
              <a:rPr lang="pl-PL" smtClean="0"/>
              <a:pPr/>
              <a:t>2016-07-21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9187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6DCDC-5035-4A5E-A101-78DF8DF5FD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8506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3848" y="4437112"/>
            <a:ext cx="5689600" cy="1254125"/>
          </a:xfrm>
        </p:spPr>
        <p:txBody>
          <a:bodyPr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 wzorca tytułu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7744" y="5805264"/>
            <a:ext cx="6657975" cy="838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 wzorca podtytułu</a:t>
            </a:r>
          </a:p>
        </p:txBody>
      </p:sp>
      <p:pic>
        <p:nvPicPr>
          <p:cNvPr id="4" name="Obraz 3" descr="logo pzdw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372200" y="260648"/>
            <a:ext cx="1897380" cy="15392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5484510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4" name="Obraz 3" descr="logo pzd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6" y="332656"/>
            <a:ext cx="1825372" cy="14808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155603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987824" y="548680"/>
            <a:ext cx="5688632" cy="1008062"/>
          </a:xfrm>
        </p:spPr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7544" y="1916832"/>
            <a:ext cx="3990975" cy="4464496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16016" y="1916832"/>
            <a:ext cx="3992563" cy="367240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44679154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00303871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 userDrawn="1"/>
        </p:nvSpPr>
        <p:spPr bwMode="auto">
          <a:xfrm>
            <a:off x="2771775" y="549275"/>
            <a:ext cx="5903913" cy="1008063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400" smtClean="0">
                <a:solidFill>
                  <a:srgbClr val="606060"/>
                </a:solidFill>
                <a:latin typeface="Trebuchet MS" pitchFamily="34" charset="0"/>
              </a:rPr>
              <a:t>Kliknij, aby edytować styl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4536504" cy="782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331640" y="1556792"/>
            <a:ext cx="6336704" cy="38987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</p:spTree>
    <p:extLst>
      <p:ext uri="{BB962C8B-B14F-4D97-AF65-F5344CB8AC3E}">
        <p14:creationId xmlns="" xmlns:p14="http://schemas.microsoft.com/office/powerpoint/2010/main" val="27289182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 userDrawn="1"/>
        </p:nvSpPr>
        <p:spPr bwMode="auto">
          <a:xfrm>
            <a:off x="2771775" y="549275"/>
            <a:ext cx="5903913" cy="1008063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400" smtClean="0">
                <a:solidFill>
                  <a:srgbClr val="606060"/>
                </a:solidFill>
                <a:latin typeface="Trebuchet MS" pitchFamily="34" charset="0"/>
              </a:rPr>
              <a:t>Kliknij, aby edytować styl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4536504" cy="782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1700808"/>
            <a:ext cx="4788024" cy="35283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6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1700808"/>
            <a:ext cx="3704531" cy="352839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98480239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90582429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86701196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549275"/>
            <a:ext cx="568801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4675"/>
            <a:ext cx="8135938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</p:spTree>
    <p:extLst>
      <p:ext uri="{BB962C8B-B14F-4D97-AF65-F5344CB8AC3E}">
        <p14:creationId xmlns="" xmlns:p14="http://schemas.microsoft.com/office/powerpoint/2010/main" val="127428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0606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06060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06060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06060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06060"/>
          </a:solidFill>
          <a:latin typeface="Trebuchet MS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4D4D4D"/>
          </a:solidFill>
          <a:latin typeface="Trebuchet MS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4D4D4D"/>
          </a:solidFill>
          <a:latin typeface="Trebuchet MS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4D4D4D"/>
          </a:solidFill>
          <a:latin typeface="Trebuchet MS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4D4D4D"/>
          </a:solidFill>
          <a:latin typeface="Trebuchet MS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4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²"/>
        <a:defRPr sz="2200">
          <a:solidFill>
            <a:srgbClr val="60606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±"/>
        <a:defRPr sz="2000">
          <a:solidFill>
            <a:srgbClr val="60606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³"/>
        <a:defRPr sz="2000">
          <a:solidFill>
            <a:srgbClr val="60606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°"/>
        <a:defRPr sz="1600">
          <a:solidFill>
            <a:srgbClr val="60606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 2" pitchFamily="18" charset="2"/>
        <a:buChar char="°"/>
        <a:defRPr sz="1600">
          <a:solidFill>
            <a:srgbClr val="333333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 2" pitchFamily="18" charset="2"/>
        <a:buChar char="°"/>
        <a:defRPr sz="1600">
          <a:solidFill>
            <a:srgbClr val="333333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 2" pitchFamily="18" charset="2"/>
        <a:buChar char="°"/>
        <a:defRPr sz="1600">
          <a:solidFill>
            <a:srgbClr val="333333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 2" pitchFamily="18" charset="2"/>
        <a:buChar char="°"/>
        <a:defRPr sz="1600">
          <a:solidFill>
            <a:srgbClr val="333333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wnioski%20z%20ekspertyzy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przebudowa%20sieci/B2.1_420X1150.pdf" TargetMode="External"/><Relationship Id="rId2" Type="http://schemas.openxmlformats.org/officeDocument/2006/relationships/hyperlink" Target="zakres%20na%20mapie%20ewidencyjnej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orientacja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ronda%20w%20m.%20Woli%20Mieleckiej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rondo%20par.%2075.pdf" TargetMode="External"/><Relationship Id="rId2" Type="http://schemas.openxmlformats.org/officeDocument/2006/relationships/hyperlink" Target="ronda%20w%20m.%20Woli%20Mieleckiej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szkic%20DW%20984-983.bm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ekspertyza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ekspertyz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848872" cy="1974205"/>
          </a:xfrm>
        </p:spPr>
        <p:txBody>
          <a:bodyPr/>
          <a:lstStyle/>
          <a:p>
            <a:pPr algn="l"/>
            <a:r>
              <a:rPr lang="pl-PL" sz="28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</a:br>
            <a:r>
              <a:rPr lang="pl-PL" sz="26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l-PL" sz="2600" b="0" dirty="0" smtClean="0">
                <a:solidFill>
                  <a:schemeClr val="tx1"/>
                </a:solidFill>
                <a:latin typeface="+mn-lt"/>
              </a:rPr>
            </a:br>
            <a:r>
              <a:rPr lang="pl-PL" sz="26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l-PL" sz="2600" b="0" dirty="0" smtClean="0">
                <a:solidFill>
                  <a:schemeClr val="tx1"/>
                </a:solidFill>
                <a:latin typeface="+mn-lt"/>
              </a:rPr>
            </a:br>
            <a:r>
              <a:rPr lang="pl-PL" sz="26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l-PL" sz="2600" b="0" dirty="0" smtClean="0">
                <a:solidFill>
                  <a:schemeClr val="tx1"/>
                </a:solidFill>
                <a:latin typeface="+mn-lt"/>
              </a:rPr>
            </a:br>
            <a:r>
              <a:rPr lang="pl-PL" sz="26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l-PL" sz="2600" b="0" dirty="0" smtClean="0">
                <a:solidFill>
                  <a:schemeClr val="tx1"/>
                </a:solidFill>
                <a:latin typeface="+mn-lt"/>
              </a:rPr>
            </a:br>
            <a:r>
              <a:rPr lang="pl-PL" sz="2800" dirty="0" smtClean="0">
                <a:solidFill>
                  <a:schemeClr val="tx2"/>
                </a:solidFill>
              </a:rPr>
              <a:t>Rozbudowa skrzyżowania zwykłego na skrzyżowanie typu rondo drogi wojewódzkiej nr 984 Lisia Góra – Radomyśl Wielki – Mielec </a:t>
            </a:r>
            <a:br>
              <a:rPr lang="pl-PL" sz="2800" dirty="0" smtClean="0">
                <a:solidFill>
                  <a:schemeClr val="tx2"/>
                </a:solidFill>
              </a:rPr>
            </a:br>
            <a:r>
              <a:rPr lang="pl-PL" sz="2800" dirty="0" smtClean="0">
                <a:solidFill>
                  <a:schemeClr val="tx2"/>
                </a:solidFill>
              </a:rPr>
              <a:t>z drogą wojewódzką nr 983 Sadkowa Góra – Mielec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+mn-lt"/>
              </a:rPr>
            </a:br>
            <a:r>
              <a:rPr lang="pl-PL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/>
            </a:r>
            <a:br>
              <a:rPr lang="pl-PL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</a:rPr>
              <a:t/>
            </a:r>
            <a:br>
              <a:rPr lang="pl-PL" sz="2800" dirty="0" smtClean="0">
                <a:solidFill>
                  <a:schemeClr val="tx1"/>
                </a:solidFill>
              </a:rPr>
            </a:br>
            <a:endParaRPr lang="pl-PL" sz="2800" dirty="0">
              <a:solidFill>
                <a:schemeClr val="tx1"/>
              </a:solidFill>
            </a:endParaRP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3707904" y="5805264"/>
            <a:ext cx="4608512" cy="576064"/>
          </a:xfrm>
        </p:spPr>
        <p:txBody>
          <a:bodyPr/>
          <a:lstStyle/>
          <a:p>
            <a:r>
              <a:rPr lang="pl-PL" sz="2400" dirty="0" smtClean="0">
                <a:solidFill>
                  <a:schemeClr val="tx1"/>
                </a:solidFill>
              </a:rPr>
              <a:t>Wola Mielecka, 21.07.2016 r.</a:t>
            </a: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79055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532440" cy="504056"/>
          </a:xfrm>
        </p:spPr>
        <p:txBody>
          <a:bodyPr/>
          <a:lstStyle/>
          <a:p>
            <a:r>
              <a:rPr lang="pl-PL" sz="2600" dirty="0" smtClean="0">
                <a:solidFill>
                  <a:schemeClr val="tx2"/>
                </a:solidFill>
              </a:rPr>
              <a:t/>
            </a:r>
            <a:br>
              <a:rPr lang="pl-PL" sz="2600" dirty="0" smtClean="0">
                <a:solidFill>
                  <a:schemeClr val="tx2"/>
                </a:solidFill>
              </a:rPr>
            </a:br>
            <a:r>
              <a:rPr lang="pl-PL" sz="2600" dirty="0" smtClean="0">
                <a:solidFill>
                  <a:schemeClr val="tx2"/>
                </a:solidFill>
              </a:rPr>
              <a:t/>
            </a:r>
            <a:br>
              <a:rPr lang="pl-PL" sz="2600" dirty="0" smtClean="0">
                <a:solidFill>
                  <a:schemeClr val="tx2"/>
                </a:solidFill>
              </a:rPr>
            </a:br>
            <a:r>
              <a:rPr lang="pl-PL" sz="2400" dirty="0" smtClean="0">
                <a:solidFill>
                  <a:schemeClr val="tx2"/>
                </a:solidFill>
              </a:rPr>
              <a:t>Wyniki analizy przepustowości ronda, ekspertyza </a:t>
            </a:r>
            <a:br>
              <a:rPr lang="pl-PL" sz="2400" dirty="0" smtClean="0">
                <a:solidFill>
                  <a:schemeClr val="tx2"/>
                </a:solidFill>
              </a:rPr>
            </a:br>
            <a:r>
              <a:rPr lang="pl-PL" sz="2400" dirty="0" smtClean="0">
                <a:solidFill>
                  <a:schemeClr val="tx2"/>
                </a:solidFill>
              </a:rPr>
              <a:t>szczyt poranny – 2020r.</a:t>
            </a:r>
            <a:endParaRPr lang="pl-PL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67544" y="2636912"/>
          <a:ext cx="813594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85"/>
                <a:gridCol w="2033985"/>
                <a:gridCol w="2033985"/>
                <a:gridCol w="2033985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 </a:t>
                      </a:r>
                      <a:br>
                        <a:rPr lang="pl-PL" b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Lisia Góra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</a:t>
                      </a: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br>
                        <a:rPr lang="pl-PL" b="0" baseline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Sadkowa Góra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 </a:t>
                      </a:r>
                      <a:br>
                        <a:rPr lang="pl-PL" b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Mielec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Prognozowane</a:t>
                      </a:r>
                      <a:r>
                        <a:rPr lang="pl-PL" baseline="0" dirty="0" smtClean="0"/>
                        <a:t> natężenie ruchu 2020 r. [p/h]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1003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484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499</a:t>
                      </a:r>
                      <a:endParaRPr lang="pl-PL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Straty czasu [s/p]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732,8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10,5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5,7</a:t>
                      </a:r>
                      <a:endParaRPr lang="pl-PL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Przepustowość wlotów ronda</a:t>
                      </a:r>
                    </a:p>
                    <a:p>
                      <a:pPr algn="l"/>
                      <a:r>
                        <a:rPr lang="pl-PL" dirty="0" smtClean="0"/>
                        <a:t>[p/h] 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802 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 1003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387 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484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399 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499</a:t>
                      </a:r>
                      <a:endParaRPr lang="pl-PL" dirty="0"/>
                    </a:p>
                  </a:txBody>
                  <a:tcPr anchor="ctr" anchorCtr="1"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Przepustowość rzeczywista ronda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1588 </a:t>
                      </a:r>
                      <a:r>
                        <a:rPr lang="pl-PL" baseline="0" dirty="0" smtClean="0"/>
                        <a:t>p/h 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 1986</a:t>
                      </a:r>
                      <a:r>
                        <a:rPr lang="pl-PL" baseline="0" dirty="0" smtClean="0"/>
                        <a:t> p/h </a:t>
                      </a:r>
                      <a:endParaRPr lang="pl-PL" dirty="0" smtClean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Wskaźnik</a:t>
                      </a:r>
                      <a:r>
                        <a:rPr lang="pl-PL" baseline="0" dirty="0" smtClean="0"/>
                        <a:t> dopuszczalnego ruchu </a:t>
                      </a:r>
                      <a:r>
                        <a:rPr lang="pl-PL" sz="1600" baseline="0" dirty="0" smtClean="0"/>
                        <a:t>-</a:t>
                      </a:r>
                      <a:r>
                        <a:rPr lang="pl-PL" baseline="0" dirty="0" smtClean="0"/>
                        <a:t>20,0%</a:t>
                      </a:r>
                      <a:endParaRPr lang="pl-PL" dirty="0" smtClean="0"/>
                    </a:p>
                    <a:p>
                      <a:pPr algn="ctr"/>
                      <a:endParaRPr lang="pl-PL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71800" y="836712"/>
            <a:ext cx="6372200" cy="1008063"/>
          </a:xfrm>
        </p:spPr>
        <p:txBody>
          <a:bodyPr/>
          <a:lstStyle/>
          <a:p>
            <a:r>
              <a:rPr lang="pl-PL" sz="2600" dirty="0" smtClean="0">
                <a:solidFill>
                  <a:schemeClr val="tx2"/>
                </a:solidFill>
              </a:rPr>
              <a:t/>
            </a:r>
            <a:br>
              <a:rPr lang="pl-PL" sz="2600" dirty="0" smtClean="0">
                <a:solidFill>
                  <a:schemeClr val="tx2"/>
                </a:solidFill>
              </a:rPr>
            </a:br>
            <a:r>
              <a:rPr lang="pl-PL" sz="2600" dirty="0" smtClean="0">
                <a:solidFill>
                  <a:schemeClr val="tx2"/>
                </a:solidFill>
              </a:rPr>
              <a:t/>
            </a:r>
            <a:br>
              <a:rPr lang="pl-PL" sz="2600" dirty="0" smtClean="0">
                <a:solidFill>
                  <a:schemeClr val="tx2"/>
                </a:solidFill>
              </a:rPr>
            </a:br>
            <a:endParaRPr lang="pl-PL" sz="2600" dirty="0">
              <a:solidFill>
                <a:schemeClr val="tx2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539750" y="2492375"/>
          <a:ext cx="813594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85"/>
                <a:gridCol w="2033985"/>
                <a:gridCol w="2033985"/>
                <a:gridCol w="2033985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 </a:t>
                      </a:r>
                      <a:br>
                        <a:rPr lang="pl-PL" b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Lisia Góra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</a:t>
                      </a: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br>
                        <a:rPr lang="pl-PL" b="0" baseline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Sadkowa Góra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 </a:t>
                      </a:r>
                      <a:br>
                        <a:rPr lang="pl-PL" b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Mielec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Prognozowane</a:t>
                      </a:r>
                      <a:r>
                        <a:rPr lang="pl-PL" baseline="0" dirty="0" smtClean="0"/>
                        <a:t> natężenie ruchu 2020 r. [p/h]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778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275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1542</a:t>
                      </a:r>
                      <a:endParaRPr lang="pl-PL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Straty czasu [s/p]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34,5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36,7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971,1</a:t>
                      </a:r>
                      <a:endParaRPr lang="pl-PL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Przepustowość wlotów ronda</a:t>
                      </a:r>
                    </a:p>
                    <a:p>
                      <a:pPr algn="l"/>
                      <a:r>
                        <a:rPr lang="pl-PL" dirty="0" smtClean="0"/>
                        <a:t>[p/h] 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533 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 778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188 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 275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1057 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 1542</a:t>
                      </a:r>
                      <a:endParaRPr lang="pl-PL" dirty="0"/>
                    </a:p>
                  </a:txBody>
                  <a:tcPr anchor="ctr" anchorCtr="1"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Przepustowość rzeczywista ronda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1778 </a:t>
                      </a:r>
                      <a:r>
                        <a:rPr lang="pl-PL" baseline="0" dirty="0" smtClean="0"/>
                        <a:t>p/h 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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>
                          <a:sym typeface="Symbol"/>
                        </a:rPr>
                        <a:t> 2595</a:t>
                      </a:r>
                      <a:r>
                        <a:rPr lang="pl-PL" baseline="0" dirty="0" smtClean="0"/>
                        <a:t> p/h </a:t>
                      </a:r>
                      <a:endParaRPr lang="pl-PL" dirty="0" smtClean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Wskaźnik</a:t>
                      </a:r>
                      <a:r>
                        <a:rPr lang="pl-PL" baseline="0" dirty="0" smtClean="0"/>
                        <a:t> dopuszczalnego ruchu </a:t>
                      </a:r>
                      <a:r>
                        <a:rPr lang="pl-PL" sz="1600" baseline="0" dirty="0" smtClean="0"/>
                        <a:t>-</a:t>
                      </a:r>
                      <a:r>
                        <a:rPr lang="pl-PL" baseline="0" dirty="0" smtClean="0"/>
                        <a:t>31,5%</a:t>
                      </a:r>
                      <a:endParaRPr lang="pl-PL" dirty="0" smtClean="0"/>
                    </a:p>
                    <a:p>
                      <a:pPr algn="ctr"/>
                      <a:endParaRPr lang="pl-PL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rostokąt 4"/>
          <p:cNvSpPr/>
          <p:nvPr/>
        </p:nvSpPr>
        <p:spPr>
          <a:xfrm>
            <a:off x="467544" y="1628800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smtClean="0">
                <a:solidFill>
                  <a:schemeClr val="tx2"/>
                </a:solidFill>
              </a:rPr>
              <a:t>Wyniki analizy przepustowości ronda, ekspertyza </a:t>
            </a:r>
          </a:p>
          <a:p>
            <a:r>
              <a:rPr lang="pl-PL" sz="2400" dirty="0" smtClean="0">
                <a:solidFill>
                  <a:schemeClr val="tx2"/>
                </a:solidFill>
              </a:rPr>
              <a:t>szczyt popołudniowy – 2020r.</a:t>
            </a:r>
            <a:endParaRPr lang="pl-PL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844824"/>
            <a:ext cx="5688013" cy="1008063"/>
          </a:xfrm>
        </p:spPr>
        <p:txBody>
          <a:bodyPr/>
          <a:lstStyle/>
          <a:p>
            <a:r>
              <a:rPr lang="pl-PL" sz="2600" dirty="0" smtClean="0">
                <a:solidFill>
                  <a:schemeClr val="tx2"/>
                </a:solidFill>
                <a:hlinkClick r:id="rId2" action="ppaction://hlinkfile"/>
              </a:rPr>
              <a:t>Wnioski</a:t>
            </a:r>
            <a:r>
              <a:rPr lang="pl-PL" sz="2600" dirty="0" smtClean="0">
                <a:solidFill>
                  <a:schemeClr val="tx2"/>
                </a:solidFill>
              </a:rPr>
              <a:t> z ekspertyzy 2009r.</a:t>
            </a:r>
            <a:endParaRPr lang="pl-PL" sz="2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924944"/>
            <a:ext cx="8136136" cy="1728193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Rekomendacja zwiększenia średnicy zewnętrznej ronda 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z przedziału 30-40m, celem poprawy efektywności 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i sprawności ruchu drogowego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060848"/>
            <a:ext cx="7992690" cy="2376264"/>
          </a:xfrm>
        </p:spPr>
        <p:txBody>
          <a:bodyPr/>
          <a:lstStyle/>
          <a:p>
            <a:endParaRPr lang="pl-PL" sz="2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Rozwiązania skomunikowania działek przyległych do pasa drogowego 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zakres na </a:t>
            </a:r>
            <a:r>
              <a:rPr lang="pl-PL" sz="2600" dirty="0" smtClean="0">
                <a:solidFill>
                  <a:schemeClr val="tx1"/>
                </a:solidFill>
                <a:hlinkClick r:id="rId2" action="ppaction://hlinkfile"/>
              </a:rPr>
              <a:t>mapie ewidencyjnej</a:t>
            </a:r>
            <a:endParaRPr lang="pl-PL" sz="2600" dirty="0" smtClean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przebudowa </a:t>
            </a:r>
            <a:r>
              <a:rPr lang="pl-PL" sz="2600" dirty="0" smtClean="0">
                <a:solidFill>
                  <a:schemeClr val="tx1"/>
                </a:solidFill>
                <a:hlinkClick r:id="rId3" action="ppaction://hlinkfile"/>
              </a:rPr>
              <a:t>sieci uzbrojenia terenu</a:t>
            </a:r>
            <a:endParaRPr lang="pl-PL" sz="2600" dirty="0" smtClean="0">
              <a:solidFill>
                <a:schemeClr val="tx1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endParaRPr lang="pl-PL" sz="2600" dirty="0" smtClean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endParaRPr lang="pl-PL" dirty="0" smtClean="0">
              <a:solidFill>
                <a:srgbClr val="000000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pl-PL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Dziękuję za uwagę</a:t>
            </a:r>
            <a:r>
              <a:rPr lang="pl-PL" dirty="0" smtClean="0">
                <a:solidFill>
                  <a:schemeClr val="tx2"/>
                </a:solidFill>
                <a:latin typeface="+mj-lt"/>
              </a:rPr>
              <a:t> </a:t>
            </a:r>
            <a:endParaRPr lang="pl-PL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59830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556792"/>
            <a:ext cx="8208714" cy="3168501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endParaRPr lang="pl-PL" sz="2600" dirty="0" smtClean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pl-PL" sz="2600" dirty="0" smtClean="0">
                <a:solidFill>
                  <a:srgbClr val="000000"/>
                </a:solidFill>
              </a:rPr>
              <a:t>Zadanie ujęte w Wieloletniej Prognozie Finansowej Województwa Podkarpackiego </a:t>
            </a:r>
            <a:r>
              <a:rPr lang="pl-PL" sz="2600" dirty="0" smtClean="0">
                <a:solidFill>
                  <a:schemeClr val="tx2"/>
                </a:solidFill>
              </a:rPr>
              <a:t>na lata 2016-2025 </a:t>
            </a:r>
            <a:br>
              <a:rPr lang="pl-PL" sz="2600" dirty="0" smtClean="0">
                <a:solidFill>
                  <a:schemeClr val="tx2"/>
                </a:solidFill>
              </a:rPr>
            </a:br>
            <a:endParaRPr lang="pl-PL" sz="2600" dirty="0" smtClean="0">
              <a:solidFill>
                <a:schemeClr val="tx2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endParaRPr lang="pl-PL" sz="2600" dirty="0" smtClean="0">
              <a:solidFill>
                <a:schemeClr val="tx2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chemeClr val="tx2"/>
                </a:solidFill>
              </a:rPr>
              <a:t>Okres realizacji: 2016-2018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chemeClr val="tx2"/>
                </a:solidFill>
              </a:rPr>
              <a:t>Nakłady finansowe: 80 000 000,00 zł</a:t>
            </a:r>
          </a:p>
          <a:p>
            <a:pPr marL="0" lvl="0" indent="0">
              <a:spcBef>
                <a:spcPct val="0"/>
              </a:spcBef>
              <a:buNone/>
            </a:pPr>
            <a:endParaRPr lang="pl-PL" sz="2600" dirty="0" smtClean="0">
              <a:solidFill>
                <a:schemeClr val="tx2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pl-PL" sz="2600" dirty="0" smtClean="0">
              <a:solidFill>
                <a:schemeClr val="tx2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750" y="1844675"/>
            <a:ext cx="8135938" cy="1728341"/>
          </a:xfrm>
        </p:spPr>
        <p:txBody>
          <a:bodyPr/>
          <a:lstStyle/>
          <a:p>
            <a:pPr marL="0" lvl="0" indent="0">
              <a:buNone/>
            </a:pPr>
            <a:r>
              <a:rPr lang="pl-PL" sz="2600" dirty="0" smtClean="0">
                <a:solidFill>
                  <a:srgbClr val="000000"/>
                </a:solidFill>
                <a:hlinkClick r:id="rId2" action="ppaction://hlinkfile"/>
              </a:rPr>
              <a:t>Lokalizacja</a:t>
            </a:r>
            <a:r>
              <a:rPr lang="pl-PL" sz="2600" dirty="0" smtClean="0">
                <a:solidFill>
                  <a:srgbClr val="000000"/>
                </a:solidFill>
              </a:rPr>
              <a:t> istniejącego skrzyżowania drogi wojewódzkiej nr 984 z drogą wojewódzką nr 983 </a:t>
            </a:r>
            <a:br>
              <a:rPr lang="pl-PL" sz="2600" dirty="0" smtClean="0">
                <a:solidFill>
                  <a:srgbClr val="000000"/>
                </a:solidFill>
              </a:rPr>
            </a:br>
            <a:r>
              <a:rPr lang="pl-PL" sz="2600" dirty="0" smtClean="0">
                <a:solidFill>
                  <a:srgbClr val="000000"/>
                </a:solidFill>
              </a:rPr>
              <a:t>w m. Wola Mielecka</a:t>
            </a:r>
          </a:p>
          <a:p>
            <a:pPr marL="0" lvl="0" indent="0">
              <a:buNone/>
            </a:pPr>
            <a:r>
              <a:rPr lang="pl-PL" sz="2600" dirty="0" smtClean="0">
                <a:solidFill>
                  <a:srgbClr val="000000"/>
                </a:solidFill>
              </a:rPr>
              <a:t>na tle zakresu opracowanego programu funkcjonalno – użytkowego dla zadania pn. „Przebudowa, budowa i rozbudowa drogi wojewódzkiej nr 984 Lisia Góra – Radomyśl Wielki – Mielec, oraz przebudowa drogi wojewódzkiej nr 983 Sadkowa Góra – Mielec”</a:t>
            </a:r>
          </a:p>
          <a:p>
            <a:pPr marL="0" lvl="0" indent="0">
              <a:buNone/>
            </a:pPr>
            <a:endParaRPr lang="pl-PL" sz="2600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pl-PL" sz="2600" dirty="0" smtClean="0">
              <a:solidFill>
                <a:srgbClr val="000000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2132856"/>
            <a:ext cx="7992888" cy="720080"/>
          </a:xfrm>
        </p:spPr>
        <p:txBody>
          <a:bodyPr/>
          <a:lstStyle/>
          <a:p>
            <a:r>
              <a:rPr lang="pl-PL" sz="2600" dirty="0" smtClean="0">
                <a:solidFill>
                  <a:srgbClr val="000000"/>
                </a:solidFill>
                <a:latin typeface="+mn-lt"/>
                <a:ea typeface="+mn-ea"/>
                <a:cs typeface="+mn-cs"/>
                <a:hlinkClick r:id="rId2" action="ppaction://hlinkfile"/>
              </a:rPr>
              <a:t>Rondo</a:t>
            </a:r>
            <a:r>
              <a:rPr lang="pl-PL" sz="26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na skrzyżowaniu DW 984 z DW 983 Sadkowa Góra </a:t>
            </a:r>
            <a:r>
              <a:rPr lang="pl-PL" sz="2600" dirty="0" smtClean="0">
                <a:solidFill>
                  <a:srgbClr val="000000"/>
                </a:solidFill>
              </a:rPr>
              <a:t>–</a:t>
            </a:r>
            <a:r>
              <a:rPr lang="pl-PL" sz="26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Mielec</a:t>
            </a:r>
            <a:r>
              <a:rPr lang="pl-PL" dirty="0" smtClean="0">
                <a:solidFill>
                  <a:schemeClr val="tx1"/>
                </a:solidFill>
              </a:rPr>
              <a:t/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/>
            </a:r>
            <a:br>
              <a:rPr lang="pl-PL" dirty="0" smtClean="0">
                <a:solidFill>
                  <a:schemeClr val="tx1"/>
                </a:solidFill>
              </a:rPr>
            </a:br>
            <a:endParaRPr lang="pl-PL" sz="2400" dirty="0"/>
          </a:p>
        </p:txBody>
      </p:sp>
      <p:pic>
        <p:nvPicPr>
          <p:cNvPr id="5" name="Obraz 4" descr="rondo nr 2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852936"/>
            <a:ext cx="5691640" cy="341242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690" cy="2376264"/>
          </a:xfrm>
        </p:spPr>
        <p:txBody>
          <a:bodyPr/>
          <a:lstStyle/>
          <a:p>
            <a:endParaRPr lang="pl-PL" sz="2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sz="2600" dirty="0" smtClean="0">
                <a:solidFill>
                  <a:srgbClr val="000000"/>
                </a:solidFill>
              </a:rPr>
              <a:t>Wymiary </a:t>
            </a:r>
            <a:r>
              <a:rPr lang="pl-PL" sz="2600" dirty="0" smtClean="0">
                <a:solidFill>
                  <a:srgbClr val="000000"/>
                </a:solidFill>
                <a:hlinkClick r:id="rId2" action="ppaction://hlinkfile"/>
              </a:rPr>
              <a:t>ronda</a:t>
            </a:r>
            <a:r>
              <a:rPr lang="pl-PL" sz="2600" dirty="0" smtClean="0">
                <a:solidFill>
                  <a:srgbClr val="000000"/>
                </a:solidFill>
              </a:rPr>
              <a:t> – założenia PFU</a:t>
            </a:r>
            <a:endParaRPr lang="pl-PL" sz="2600" dirty="0" smtClean="0">
              <a:solidFill>
                <a:schemeClr val="tx1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endParaRPr lang="pl-PL" sz="2600" dirty="0" smtClean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Rondo małe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Średnica wyspy środkowej: 28m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Średnica zewnętrzna: 40m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Szerokość jezdni: 6m</a:t>
            </a:r>
          </a:p>
          <a:p>
            <a:pPr marL="0" lvl="0" indent="0">
              <a:spcBef>
                <a:spcPct val="0"/>
              </a:spcBef>
              <a:buNone/>
            </a:pPr>
            <a:endParaRPr lang="pl-PL" dirty="0" smtClean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Wymiary rond określone w </a:t>
            </a:r>
            <a:r>
              <a:rPr lang="pl-PL" dirty="0" smtClean="0">
                <a:solidFill>
                  <a:srgbClr val="000000"/>
                </a:solidFill>
                <a:hlinkClick r:id="rId3" action="ppaction://hlinkfile"/>
              </a:rPr>
              <a:t>§75 </a:t>
            </a:r>
            <a:r>
              <a:rPr lang="pl-PL" dirty="0" smtClean="0">
                <a:solidFill>
                  <a:srgbClr val="000000"/>
                </a:solidFill>
              </a:rPr>
              <a:t>Rozporządzenia Ministra Transportu Gospodarki Morskiej z dnia 2 marca 1999r. </a:t>
            </a:r>
            <a:br>
              <a:rPr lang="pl-PL" dirty="0" smtClean="0">
                <a:solidFill>
                  <a:srgbClr val="000000"/>
                </a:solidFill>
              </a:rPr>
            </a:br>
            <a:r>
              <a:rPr lang="pl-PL" dirty="0" smtClean="0">
                <a:solidFill>
                  <a:srgbClr val="000000"/>
                </a:solidFill>
              </a:rPr>
              <a:t>w sprawie warunków technicznych, jakim powinny odpowiadać drogi publiczne i ich usytuowanie</a:t>
            </a:r>
          </a:p>
          <a:p>
            <a:pPr marL="0" lvl="0" indent="0">
              <a:spcBef>
                <a:spcPct val="0"/>
              </a:spcBef>
              <a:buNone/>
            </a:pPr>
            <a:endParaRPr lang="pl-PL" dirty="0" smtClean="0">
              <a:solidFill>
                <a:srgbClr val="000000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611560" y="1772816"/>
            <a:ext cx="7704088" cy="432048"/>
          </a:xfrm>
        </p:spPr>
        <p:txBody>
          <a:bodyPr/>
          <a:lstStyle/>
          <a:p>
            <a:pPr>
              <a:buNone/>
            </a:pPr>
            <a:r>
              <a:rPr lang="pl-PL" sz="2600" dirty="0" smtClean="0">
                <a:solidFill>
                  <a:schemeClr val="tx2"/>
                </a:solidFill>
                <a:hlinkClick r:id="rId2" action="ppaction://hlinkfile"/>
              </a:rPr>
              <a:t>Szkic skrzyżowania </a:t>
            </a:r>
            <a:r>
              <a:rPr lang="pl-PL" sz="2600" dirty="0" smtClean="0">
                <a:solidFill>
                  <a:srgbClr val="000000"/>
                </a:solidFill>
              </a:rPr>
              <a:t>– </a:t>
            </a:r>
            <a:r>
              <a:rPr lang="pl-PL" sz="2600" dirty="0" smtClean="0">
                <a:solidFill>
                  <a:schemeClr val="tx2"/>
                </a:solidFill>
              </a:rPr>
              <a:t>2035 rok</a:t>
            </a:r>
            <a:endParaRPr lang="pl-PL" sz="2600" dirty="0">
              <a:solidFill>
                <a:schemeClr val="tx2"/>
              </a:solidFill>
            </a:endParaRPr>
          </a:p>
        </p:txBody>
      </p:sp>
      <p:pic>
        <p:nvPicPr>
          <p:cNvPr id="8" name="Symbol zastępczy zawartości 8" descr="szkic DW 984-983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54835" y="2708920"/>
            <a:ext cx="5357325" cy="3452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808" cy="576064"/>
          </a:xfrm>
        </p:spPr>
        <p:txBody>
          <a:bodyPr/>
          <a:lstStyle/>
          <a:p>
            <a:r>
              <a:rPr lang="pl-PL" sz="2600" dirty="0" smtClean="0">
                <a:solidFill>
                  <a:schemeClr val="tx2"/>
                </a:solidFill>
              </a:rPr>
              <a:t>Wyniki analizy przepustowości ronda – 2035 r.</a:t>
            </a:r>
            <a:endParaRPr lang="pl-PL" sz="2600" dirty="0">
              <a:solidFill>
                <a:schemeClr val="tx2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539750" y="2492375"/>
          <a:ext cx="813594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85"/>
                <a:gridCol w="2033985"/>
                <a:gridCol w="2033985"/>
                <a:gridCol w="2033985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 </a:t>
                      </a:r>
                      <a:br>
                        <a:rPr lang="pl-PL" b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Lisia Góra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 </a:t>
                      </a:r>
                      <a:br>
                        <a:rPr lang="pl-PL" b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Sadkowa Góra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b="0" dirty="0" smtClean="0">
                          <a:solidFill>
                            <a:schemeClr val="tx2"/>
                          </a:solidFill>
                        </a:rPr>
                        <a:t>Wlot </a:t>
                      </a:r>
                      <a:br>
                        <a:rPr lang="pl-PL" b="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pl-PL" b="0" baseline="0" dirty="0" smtClean="0">
                          <a:solidFill>
                            <a:schemeClr val="tx2"/>
                          </a:solidFill>
                        </a:rPr>
                        <a:t>Mielec</a:t>
                      </a:r>
                      <a:endParaRPr lang="pl-PL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Prognozowane</a:t>
                      </a:r>
                      <a:r>
                        <a:rPr lang="pl-PL" baseline="0" dirty="0" smtClean="0"/>
                        <a:t> natężenie ruchu 2035 r. [p/h]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899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287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1400</a:t>
                      </a:r>
                      <a:endParaRPr lang="pl-PL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Straty czasu [s/p]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45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15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50</a:t>
                      </a:r>
                      <a:endParaRPr lang="pl-PL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/>
                        <a:t>Przepustowość wlotów ronda</a:t>
                      </a:r>
                    </a:p>
                    <a:p>
                      <a:pPr algn="l"/>
                      <a:r>
                        <a:rPr lang="pl-PL" dirty="0" smtClean="0"/>
                        <a:t>[p/h] 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985  </a:t>
                      </a:r>
                      <a:r>
                        <a:rPr lang="pl-PL" dirty="0" smtClean="0">
                          <a:sym typeface="Symbol"/>
                        </a:rPr>
                        <a:t>  899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513 </a:t>
                      </a:r>
                      <a:r>
                        <a:rPr lang="pl-PL" dirty="0" smtClean="0">
                          <a:sym typeface="Symbol"/>
                        </a:rPr>
                        <a:t> 287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1429 </a:t>
                      </a:r>
                      <a:r>
                        <a:rPr lang="pl-PL" dirty="0" smtClean="0">
                          <a:sym typeface="Symbol"/>
                        </a:rPr>
                        <a:t> 1400</a:t>
                      </a:r>
                      <a:endParaRPr lang="pl-PL" dirty="0"/>
                    </a:p>
                  </a:txBody>
                  <a:tcPr anchor="ctr" anchorCtr="1"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Przepustowość rzeczywista ronda</a:t>
                      </a:r>
                      <a:r>
                        <a:rPr lang="pl-PL" baseline="0" dirty="0" smtClean="0"/>
                        <a:t> 2647 p/h </a:t>
                      </a:r>
                      <a:r>
                        <a:rPr lang="pl-PL" baseline="0" dirty="0" smtClean="0">
                          <a:sym typeface="Symbol"/>
                        </a:rPr>
                        <a:t> 2586 p/h</a:t>
                      </a:r>
                      <a:endParaRPr lang="pl-PL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Wskaźnik</a:t>
                      </a:r>
                      <a:r>
                        <a:rPr lang="pl-PL" baseline="0" dirty="0" smtClean="0"/>
                        <a:t> dopuszczalnego ruchu 2,4%</a:t>
                      </a:r>
                      <a:endParaRPr lang="pl-PL" dirty="0" smtClean="0"/>
                    </a:p>
                    <a:p>
                      <a:pPr algn="ctr"/>
                      <a:endParaRPr lang="pl-PL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7992888" cy="1008063"/>
          </a:xfrm>
        </p:spPr>
        <p:txBody>
          <a:bodyPr/>
          <a:lstStyle/>
          <a:p>
            <a:r>
              <a:rPr lang="pl-PL" sz="2600" dirty="0" smtClean="0">
                <a:solidFill>
                  <a:schemeClr val="tx2"/>
                </a:solidFill>
                <a:hlinkClick r:id="rId2" action="ppaction://hlinkfile"/>
              </a:rPr>
              <a:t>Ekspertyza</a:t>
            </a:r>
            <a:r>
              <a:rPr lang="pl-PL" sz="2600" dirty="0" smtClean="0">
                <a:solidFill>
                  <a:schemeClr val="tx2"/>
                </a:solidFill>
              </a:rPr>
              <a:t> techniczna, opracowanie 2009r.</a:t>
            </a:r>
            <a:endParaRPr lang="pl-PL" sz="2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492896"/>
            <a:ext cx="8135938" cy="3816350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endParaRPr lang="pl-PL" dirty="0" smtClean="0">
              <a:solidFill>
                <a:srgbClr val="000000"/>
              </a:solidFill>
            </a:endParaRPr>
          </a:p>
          <a:p>
            <a:endParaRPr lang="pl-PL" dirty="0"/>
          </a:p>
        </p:txBody>
      </p:sp>
      <p:pic>
        <p:nvPicPr>
          <p:cNvPr id="5" name="Obraz 4" descr="ekspertyza rys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420888"/>
            <a:ext cx="5784082" cy="354360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7416824" cy="1008063"/>
          </a:xfrm>
        </p:spPr>
        <p:txBody>
          <a:bodyPr/>
          <a:lstStyle/>
          <a:p>
            <a:r>
              <a:rPr lang="pl-PL" sz="2600" dirty="0" smtClean="0">
                <a:solidFill>
                  <a:schemeClr val="tx2"/>
                </a:solidFill>
                <a:hlinkClick r:id="rId2" action="ppaction://hlinkfile"/>
              </a:rPr>
              <a:t>Ekspertyza</a:t>
            </a:r>
            <a:r>
              <a:rPr lang="pl-PL" sz="2600" dirty="0" smtClean="0">
                <a:solidFill>
                  <a:schemeClr val="tx2"/>
                </a:solidFill>
              </a:rPr>
              <a:t> techniczna</a:t>
            </a:r>
            <a:endParaRPr lang="pl-PL" sz="2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564904"/>
            <a:ext cx="8135938" cy="1512168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endParaRPr lang="pl-PL" dirty="0" smtClean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Rondo małe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Średnica wyspy środkowej: 12m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Pierścień wewnętrzny: 2m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Średnica zewnętrzna: 28m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pl-PL" dirty="0" smtClean="0">
                <a:solidFill>
                  <a:srgbClr val="000000"/>
                </a:solidFill>
              </a:rPr>
              <a:t>Szerokość jezdni: 6m</a:t>
            </a:r>
          </a:p>
          <a:p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Niestandardowy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Projekt domyślny">
      <a:majorFont>
        <a:latin typeface="Trebuchet MS"/>
        <a:ea typeface=""/>
        <a:cs typeface="Arial"/>
      </a:majorFont>
      <a:minorFont>
        <a:latin typeface="Trebuchet MS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</TotalTime>
  <Words>312</Words>
  <Application>Microsoft Office PowerPoint</Application>
  <PresentationFormat>Pokaz na ekranie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Projekt domyślny</vt:lpstr>
      <vt:lpstr>      Rozbudowa skrzyżowania zwykłego na skrzyżowanie typu rondo drogi wojewódzkiej nr 984 Lisia Góra – Radomyśl Wielki – Mielec  z drogą wojewódzką nr 983 Sadkowa Góra – Mielec    </vt:lpstr>
      <vt:lpstr>Slajd 2</vt:lpstr>
      <vt:lpstr>Slajd 3</vt:lpstr>
      <vt:lpstr>Rondo na skrzyżowaniu DW 984 z DW 983 Sadkowa Góra – Mielec  </vt:lpstr>
      <vt:lpstr>Slajd 5</vt:lpstr>
      <vt:lpstr>Slajd 6</vt:lpstr>
      <vt:lpstr>Wyniki analizy przepustowości ronda – 2035 r.</vt:lpstr>
      <vt:lpstr>Ekspertyza techniczna, opracowanie 2009r.</vt:lpstr>
      <vt:lpstr>Ekspertyza techniczna</vt:lpstr>
      <vt:lpstr>  Wyniki analizy przepustowości ronda, ekspertyza  szczyt poranny – 2020r.</vt:lpstr>
      <vt:lpstr>  </vt:lpstr>
      <vt:lpstr>Wnioski z ekspertyzy 2009r.</vt:lpstr>
      <vt:lpstr>Slajd 13</vt:lpstr>
      <vt:lpstr>Slajd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Przebieg drogi S-19 jako drogi łączącej państwa europejskie</dc:title>
  <dc:creator>Pondo-Świder Urszula</dc:creator>
  <cp:lastModifiedBy>user</cp:lastModifiedBy>
  <cp:revision>150</cp:revision>
  <dcterms:created xsi:type="dcterms:W3CDTF">2014-09-22T07:15:01Z</dcterms:created>
  <dcterms:modified xsi:type="dcterms:W3CDTF">2016-07-21T06:27:02Z</dcterms:modified>
</cp:coreProperties>
</file>